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075163D-BF0C-4442-BE1A-C13AAAD1EA07}">
  <a:tblStyle styleId="{C075163D-BF0C-4442-BE1A-C13AAAD1EA0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5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4220ff7a8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4220ff7a8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421f69366f_1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421f69366f_1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421f69366f_1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421f69366f_1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421f69366f_1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421f69366f_1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421f69366f_1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421f69366f_1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421f69366f_1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421f69366f_1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421f69366f_1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421f69366f_1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421f69366f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421f69366f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4220ff7a8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4220ff7a8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4220ff7a8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4220ff7a8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421f69366f_1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421f69366f_1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421f69366f_1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421f69366f_1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21f69366f_7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21f69366f_7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421f69366f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421f69366f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421f69366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421f69366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421f69366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421f69366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421f69366f_1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421f69366f_1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421f69366f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421f69366f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Relationship Id="rId6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30.png"/><Relationship Id="rId5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8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34.png"/><Relationship Id="rId5" Type="http://schemas.openxmlformats.org/officeDocument/2006/relationships/image" Target="../media/image32.png"/><Relationship Id="rId6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28.png"/><Relationship Id="rId5" Type="http://schemas.openxmlformats.org/officeDocument/2006/relationships/image" Target="../media/image33.png"/><Relationship Id="rId6" Type="http://schemas.openxmlformats.org/officeDocument/2006/relationships/image" Target="../media/image29.png"/><Relationship Id="rId7" Type="http://schemas.openxmlformats.org/officeDocument/2006/relationships/image" Target="../media/image27.png"/><Relationship Id="rId8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41.png"/><Relationship Id="rId5" Type="http://schemas.openxmlformats.org/officeDocument/2006/relationships/image" Target="../media/image36.png"/><Relationship Id="rId6" Type="http://schemas.openxmlformats.org/officeDocument/2006/relationships/image" Target="../media/image42.png"/><Relationship Id="rId7" Type="http://schemas.openxmlformats.org/officeDocument/2006/relationships/image" Target="../media/image37.png"/><Relationship Id="rId8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40.png"/><Relationship Id="rId5" Type="http://schemas.openxmlformats.org/officeDocument/2006/relationships/image" Target="../media/image33.png"/><Relationship Id="rId6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hyperlink" Target="https://www.kaggle.com/datasets/jskim1738/smart-korean-beef-auction" TargetMode="External"/><Relationship Id="rId5" Type="http://schemas.openxmlformats.org/officeDocument/2006/relationships/hyperlink" Target="http://www.xn--289al3w02jixo.kr/dev/web/index.html" TargetMode="External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hyperlink" Target="http://www.kfdn.co.kr/42808" TargetMode="External"/><Relationship Id="rId10" Type="http://schemas.openxmlformats.org/officeDocument/2006/relationships/hyperlink" Target="https://www.y-cnews.com/news/articleView.html?idxno=13360" TargetMode="External"/><Relationship Id="rId13" Type="http://schemas.openxmlformats.org/officeDocument/2006/relationships/hyperlink" Target="https://www.amnews.co.kr/news/articleView.html?idxno=54088" TargetMode="External"/><Relationship Id="rId12" Type="http://schemas.openxmlformats.org/officeDocument/2006/relationships/hyperlink" Target="https://www.farminsight.net/news/articleView.html?idxno=10057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hyperlink" Target="http://www.jejuilbo.net/news/articleView.html?idxno=208816" TargetMode="External"/><Relationship Id="rId9" Type="http://schemas.openxmlformats.org/officeDocument/2006/relationships/hyperlink" Target="http://www.jbnews.com/news/articleView.html?idxno=1406021" TargetMode="External"/><Relationship Id="rId15" Type="http://schemas.openxmlformats.org/officeDocument/2006/relationships/hyperlink" Target="http://www.ikpnews.net/news/articleView.html?idxno=49698" TargetMode="External"/><Relationship Id="rId14" Type="http://schemas.openxmlformats.org/officeDocument/2006/relationships/hyperlink" Target="https://m.khan.co.kr/economy/economy-general/article/202303061425001" TargetMode="External"/><Relationship Id="rId17" Type="http://schemas.openxmlformats.org/officeDocument/2006/relationships/hyperlink" Target="https://www.amnews.co.kr/news/articleView.html?idxno=54157" TargetMode="External"/><Relationship Id="rId16" Type="http://schemas.openxmlformats.org/officeDocument/2006/relationships/hyperlink" Target="http://www.newskr.kr/news/articleView.html?idxno=84774" TargetMode="External"/><Relationship Id="rId5" Type="http://schemas.openxmlformats.org/officeDocument/2006/relationships/hyperlink" Target="https://www.ajunews.com/view/20230608162702348" TargetMode="External"/><Relationship Id="rId6" Type="http://schemas.openxmlformats.org/officeDocument/2006/relationships/hyperlink" Target="https://www.farminsight.net/news/articleView.html?idxno=10101" TargetMode="External"/><Relationship Id="rId7" Type="http://schemas.openxmlformats.org/officeDocument/2006/relationships/hyperlink" Target="http://news.bizwatch.co.kr/article/consumer/2022/12/15/0026" TargetMode="External"/><Relationship Id="rId8" Type="http://schemas.openxmlformats.org/officeDocument/2006/relationships/hyperlink" Target="https://www.farminsight.net/news/articleView.html?idxno=6781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10" Type="http://schemas.openxmlformats.org/officeDocument/2006/relationships/image" Target="../media/image1.png"/><Relationship Id="rId9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Relationship Id="rId8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667300" y="633525"/>
            <a:ext cx="38094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rgbClr val="41485A"/>
                </a:solidFill>
              </a:rPr>
              <a:t>초보 농가를 위한 한우 낙찰가 예측 서비스</a:t>
            </a:r>
            <a:r>
              <a:rPr b="1" lang="ko">
                <a:solidFill>
                  <a:srgbClr val="41485A"/>
                </a:solidFill>
              </a:rPr>
              <a:t> </a:t>
            </a:r>
            <a:endParaRPr b="1">
              <a:solidFill>
                <a:srgbClr val="41485A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907900" y="1596075"/>
            <a:ext cx="33282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1485A"/>
                </a:solidFill>
              </a:rPr>
              <a:t>김대환 김찬수 나서영 박선경 이태형</a:t>
            </a:r>
            <a:endParaRPr>
              <a:solidFill>
                <a:srgbClr val="41485A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"/>
            <a:ext cx="9143999" cy="6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4350" y="677325"/>
            <a:ext cx="6585849" cy="384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>
            <p:ph idx="4294967295" type="title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41485A"/>
                </a:solidFill>
              </a:rPr>
              <a:t>▣ </a:t>
            </a:r>
            <a:r>
              <a:rPr b="1" lang="ko" sz="1700" u="sng">
                <a:solidFill>
                  <a:srgbClr val="41485A"/>
                </a:solidFill>
              </a:rPr>
              <a:t>Barplot - 시간별 낙찰가</a:t>
            </a:r>
            <a:endParaRPr b="1" sz="1700" u="sng">
              <a:solidFill>
                <a:srgbClr val="41485A"/>
              </a:solidFill>
            </a:endParaRPr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4575" y="625050"/>
            <a:ext cx="6688024" cy="390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5475" y="677675"/>
            <a:ext cx="6977124" cy="378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/>
        </p:nvSpPr>
        <p:spPr>
          <a:xfrm>
            <a:off x="857250" y="4516550"/>
            <a:ext cx="77679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전반적으로 한우 가격이 하락하는 것을 볼 수 있다.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"/>
            <a:ext cx="9143999" cy="6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3"/>
          <p:cNvSpPr txBox="1"/>
          <p:nvPr>
            <p:ph type="title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41485A"/>
                </a:solidFill>
              </a:rPr>
              <a:t>▣ </a:t>
            </a:r>
            <a:r>
              <a:rPr b="1" lang="ko" sz="1700" u="sng">
                <a:solidFill>
                  <a:srgbClr val="41485A"/>
                </a:solidFill>
              </a:rPr>
              <a:t>모델링 - </a:t>
            </a:r>
            <a:r>
              <a:rPr b="1" lang="ko" sz="1800" u="sng">
                <a:solidFill>
                  <a:srgbClr val="41485A"/>
                </a:solidFill>
              </a:rPr>
              <a:t>KNN Regression</a:t>
            </a:r>
            <a:endParaRPr b="1" sz="1700" u="sng">
              <a:solidFill>
                <a:srgbClr val="41485A"/>
              </a:solidFill>
            </a:endParaRPr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500" y="698413"/>
            <a:ext cx="4521448" cy="150714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3"/>
          <p:cNvSpPr/>
          <p:nvPr/>
        </p:nvSpPr>
        <p:spPr>
          <a:xfrm>
            <a:off x="388575" y="2281625"/>
            <a:ext cx="4785300" cy="269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3"/>
          <p:cNvSpPr txBox="1"/>
          <p:nvPr/>
        </p:nvSpPr>
        <p:spPr>
          <a:xfrm>
            <a:off x="388050" y="2270450"/>
            <a:ext cx="3348000" cy="26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KNN Regression을</a:t>
            </a:r>
            <a:r>
              <a:rPr lang="ko" sz="1300"/>
              <a:t> 활용한 ML 모델 구축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주요 분석 방법 : </a:t>
            </a:r>
            <a:r>
              <a:rPr lang="ko" sz="1200"/>
              <a:t>회귀 분석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상세 분석 방법 : KNeighborsRegressor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피쳐 : 중량, 최저가, 종류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타겟 : 낙찰가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평가지표 : r2, rmse</a:t>
            </a:r>
            <a:endParaRPr sz="1200"/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1425" y="667513"/>
            <a:ext cx="3348001" cy="429056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/>
          <p:nvPr/>
        </p:nvSpPr>
        <p:spPr>
          <a:xfrm>
            <a:off x="5236150" y="4351475"/>
            <a:ext cx="3623400" cy="606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"/>
            <a:ext cx="9143999" cy="6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 txBox="1"/>
          <p:nvPr>
            <p:ph type="title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41485A"/>
                </a:solidFill>
              </a:rPr>
              <a:t>▣ </a:t>
            </a:r>
            <a:r>
              <a:rPr b="1" lang="ko" sz="1700" u="sng">
                <a:solidFill>
                  <a:srgbClr val="41485A"/>
                </a:solidFill>
              </a:rPr>
              <a:t>모델링 - </a:t>
            </a:r>
            <a:r>
              <a:rPr b="1" lang="ko" sz="1800" u="sng">
                <a:solidFill>
                  <a:srgbClr val="41485A"/>
                </a:solidFill>
              </a:rPr>
              <a:t>Random Forest Regression</a:t>
            </a:r>
            <a:endParaRPr b="1" sz="1700" u="sng">
              <a:solidFill>
                <a:srgbClr val="41485A"/>
              </a:solidFill>
            </a:endParaRPr>
          </a:p>
        </p:txBody>
      </p:sp>
      <p:sp>
        <p:nvSpPr>
          <p:cNvPr id="160" name="Google Shape;160;p24"/>
          <p:cNvSpPr/>
          <p:nvPr/>
        </p:nvSpPr>
        <p:spPr>
          <a:xfrm>
            <a:off x="5312550" y="742825"/>
            <a:ext cx="3361800" cy="2718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4"/>
          <p:cNvSpPr txBox="1"/>
          <p:nvPr/>
        </p:nvSpPr>
        <p:spPr>
          <a:xfrm>
            <a:off x="5412300" y="871825"/>
            <a:ext cx="3162300" cy="24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주요 분석 방법 : 회귀 분석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>
                <a:solidFill>
                  <a:schemeClr val="dk1"/>
                </a:solidFill>
              </a:rPr>
              <a:t>상세 분석 방법 :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>
                <a:solidFill>
                  <a:schemeClr val="dk1"/>
                </a:solidFill>
              </a:rPr>
              <a:t>Random Forest Regression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피쳐 : 중량, 최저가, 종류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타겟 : 낙찰가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교차 검증 :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ko"/>
              <a:t>GridSearchCV, KFold</a:t>
            </a:r>
            <a:endParaRPr sz="1250">
              <a:solidFill>
                <a:srgbClr val="4EC9B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ko"/>
              <a:t>평가지표 :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ko">
                <a:solidFill>
                  <a:schemeClr val="dk1"/>
                </a:solidFill>
              </a:rPr>
              <a:t>r2, rmse</a:t>
            </a:r>
            <a:endParaRPr/>
          </a:p>
        </p:txBody>
      </p:sp>
      <p:pic>
        <p:nvPicPr>
          <p:cNvPr id="162" name="Google Shape;162;p24"/>
          <p:cNvPicPr preferRelativeResize="0"/>
          <p:nvPr/>
        </p:nvPicPr>
        <p:blipFill rotWithShape="1">
          <a:blip r:embed="rId4">
            <a:alphaModFix/>
          </a:blip>
          <a:srcRect b="16705" l="0" r="6829" t="8517"/>
          <a:stretch/>
        </p:blipFill>
        <p:spPr>
          <a:xfrm>
            <a:off x="5312550" y="3963150"/>
            <a:ext cx="3361800" cy="4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 rotWithShape="1">
          <a:blip r:embed="rId5">
            <a:alphaModFix/>
          </a:blip>
          <a:srcRect b="76625" l="994" r="23635" t="5663"/>
          <a:stretch/>
        </p:blipFill>
        <p:spPr>
          <a:xfrm>
            <a:off x="406950" y="792050"/>
            <a:ext cx="4718300" cy="123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/>
          <p:cNvPicPr preferRelativeResize="0"/>
          <p:nvPr/>
        </p:nvPicPr>
        <p:blipFill rotWithShape="1">
          <a:blip r:embed="rId5">
            <a:alphaModFix/>
          </a:blip>
          <a:srcRect b="0" l="0" r="1390" t="36572"/>
          <a:stretch/>
        </p:blipFill>
        <p:spPr>
          <a:xfrm>
            <a:off x="406950" y="2140725"/>
            <a:ext cx="4718300" cy="2266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 rotWithShape="1">
          <a:blip r:embed="rId6">
            <a:alphaModFix/>
          </a:blip>
          <a:srcRect b="23511" l="3827" r="3716" t="41099"/>
          <a:stretch/>
        </p:blipFill>
        <p:spPr>
          <a:xfrm>
            <a:off x="5312550" y="3562950"/>
            <a:ext cx="3361801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/>
          <p:nvPr/>
        </p:nvSpPr>
        <p:spPr>
          <a:xfrm>
            <a:off x="4365625" y="520700"/>
            <a:ext cx="469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4"/>
          <p:cNvSpPr/>
          <p:nvPr/>
        </p:nvSpPr>
        <p:spPr>
          <a:xfrm>
            <a:off x="2664400" y="871825"/>
            <a:ext cx="2387100" cy="1077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6950" y="4449697"/>
            <a:ext cx="8267400" cy="4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/>
          <p:nvPr/>
        </p:nvSpPr>
        <p:spPr>
          <a:xfrm>
            <a:off x="2340550" y="4449700"/>
            <a:ext cx="6333900" cy="509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"/>
            <a:ext cx="9143999" cy="6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 txBox="1"/>
          <p:nvPr>
            <p:ph type="title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41485A"/>
                </a:solidFill>
              </a:rPr>
              <a:t>▣ </a:t>
            </a:r>
            <a:r>
              <a:rPr b="1" lang="ko" sz="1700" u="sng">
                <a:solidFill>
                  <a:srgbClr val="41485A"/>
                </a:solidFill>
              </a:rPr>
              <a:t>모델링 - </a:t>
            </a:r>
            <a:r>
              <a:rPr b="1" lang="ko" sz="1800" u="sng">
                <a:solidFill>
                  <a:srgbClr val="41485A"/>
                </a:solidFill>
              </a:rPr>
              <a:t>XGBoost Regression</a:t>
            </a:r>
            <a:endParaRPr b="1" sz="1700" u="sng">
              <a:solidFill>
                <a:srgbClr val="41485A"/>
              </a:solidFill>
            </a:endParaRPr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4050" y="664232"/>
            <a:ext cx="3309975" cy="195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925" y="729650"/>
            <a:ext cx="3309974" cy="335385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/>
          <p:nvPr/>
        </p:nvSpPr>
        <p:spPr>
          <a:xfrm>
            <a:off x="4612775" y="2651050"/>
            <a:ext cx="4129500" cy="235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</a:rPr>
              <a:t>XGBoost Regression </a:t>
            </a:r>
            <a:r>
              <a:rPr lang="ko" sz="1300">
                <a:solidFill>
                  <a:schemeClr val="dk1"/>
                </a:solidFill>
              </a:rPr>
              <a:t>을 활용한 ML 모델 구축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ko" sz="1200">
                <a:solidFill>
                  <a:schemeClr val="dk1"/>
                </a:solidFill>
              </a:rPr>
              <a:t>주요 분석 방법 : 트리 기반 앙상블 학습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ko" sz="1200">
                <a:solidFill>
                  <a:schemeClr val="dk1"/>
                </a:solidFill>
              </a:rPr>
              <a:t>상세 분석 방법 : XGBoost Regression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ko" sz="1200">
                <a:solidFill>
                  <a:schemeClr val="dk1"/>
                </a:solidFill>
              </a:rPr>
              <a:t>피쳐 : 중량, 최저가, 종류, 성별, 결격사유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ko" sz="1300">
                <a:solidFill>
                  <a:schemeClr val="dk1"/>
                </a:solidFill>
              </a:rPr>
              <a:t>타겟 : 낙찰가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ko" sz="1300">
                <a:solidFill>
                  <a:schemeClr val="dk1"/>
                </a:solidFill>
              </a:rPr>
              <a:t>평가지표 : r2, rmse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7699" y="4138850"/>
            <a:ext cx="4034075" cy="87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"/>
            <a:ext cx="9143999" cy="6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6"/>
          <p:cNvSpPr txBox="1"/>
          <p:nvPr>
            <p:ph type="title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41485A"/>
                </a:solidFill>
              </a:rPr>
              <a:t>▣ </a:t>
            </a:r>
            <a:r>
              <a:rPr b="1" lang="ko" sz="1700" u="sng">
                <a:solidFill>
                  <a:srgbClr val="41485A"/>
                </a:solidFill>
              </a:rPr>
              <a:t>모델링 - </a:t>
            </a:r>
            <a:r>
              <a:rPr b="1" lang="ko" sz="1800" u="sng">
                <a:solidFill>
                  <a:srgbClr val="41485A"/>
                </a:solidFill>
              </a:rPr>
              <a:t>Ensemble Regression</a:t>
            </a:r>
            <a:endParaRPr b="1" sz="1700" u="sng">
              <a:solidFill>
                <a:srgbClr val="41485A"/>
              </a:solidFill>
            </a:endParaRPr>
          </a:p>
        </p:txBody>
      </p:sp>
      <p:pic>
        <p:nvPicPr>
          <p:cNvPr id="186" name="Google Shape;18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675" y="1774575"/>
            <a:ext cx="3361800" cy="317496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6"/>
          <p:cNvSpPr/>
          <p:nvPr/>
        </p:nvSpPr>
        <p:spPr>
          <a:xfrm>
            <a:off x="5331600" y="791125"/>
            <a:ext cx="3361800" cy="2718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6"/>
          <p:cNvSpPr txBox="1"/>
          <p:nvPr/>
        </p:nvSpPr>
        <p:spPr>
          <a:xfrm>
            <a:off x="5345550" y="821150"/>
            <a:ext cx="3348000" cy="26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Autogluon 패키지를 활용한 ML 모델 구축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주요 분석 방법 : 앙상블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상세 분석 방법 : WeightedEnsemble_L2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피쳐 : 중량, 최저가, 종류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타겟 : 낙찰가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평가지표 : r2, rmse</a:t>
            </a:r>
            <a:endParaRPr sz="1200"/>
          </a:p>
        </p:txBody>
      </p:sp>
      <p:pic>
        <p:nvPicPr>
          <p:cNvPr id="189" name="Google Shape;18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6775" y="3735550"/>
            <a:ext cx="3361800" cy="313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6775" y="4154725"/>
            <a:ext cx="3361800" cy="33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4950" y="665392"/>
            <a:ext cx="5071824" cy="1017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6"/>
          <p:cNvPicPr preferRelativeResize="0"/>
          <p:nvPr/>
        </p:nvPicPr>
        <p:blipFill rotWithShape="1">
          <a:blip r:embed="rId8">
            <a:alphaModFix/>
          </a:blip>
          <a:srcRect b="0" l="13940" r="-13940" t="0"/>
          <a:stretch/>
        </p:blipFill>
        <p:spPr>
          <a:xfrm>
            <a:off x="144950" y="4910900"/>
            <a:ext cx="8482149" cy="15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"/>
            <a:ext cx="9143999" cy="6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7"/>
          <p:cNvSpPr/>
          <p:nvPr/>
        </p:nvSpPr>
        <p:spPr>
          <a:xfrm>
            <a:off x="5331600" y="791125"/>
            <a:ext cx="3361800" cy="2718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7"/>
          <p:cNvSpPr txBox="1"/>
          <p:nvPr>
            <p:ph type="title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41485A"/>
                </a:solidFill>
              </a:rPr>
              <a:t>▣ </a:t>
            </a:r>
            <a:r>
              <a:rPr b="1" lang="ko" sz="1700" u="sng">
                <a:solidFill>
                  <a:srgbClr val="41485A"/>
                </a:solidFill>
              </a:rPr>
              <a:t>모델링 - </a:t>
            </a:r>
            <a:r>
              <a:rPr b="1" lang="ko" sz="1800" u="sng">
                <a:solidFill>
                  <a:srgbClr val="41485A"/>
                </a:solidFill>
              </a:rPr>
              <a:t>Gradient Boosting Regression</a:t>
            </a:r>
            <a:endParaRPr b="1" sz="1700" u="sng">
              <a:solidFill>
                <a:srgbClr val="41485A"/>
              </a:solidFill>
            </a:endParaRPr>
          </a:p>
        </p:txBody>
      </p:sp>
      <p:pic>
        <p:nvPicPr>
          <p:cNvPr id="200" name="Google Shape;200;p27"/>
          <p:cNvPicPr preferRelativeResize="0"/>
          <p:nvPr/>
        </p:nvPicPr>
        <p:blipFill rotWithShape="1">
          <a:blip r:embed="rId4">
            <a:alphaModFix/>
          </a:blip>
          <a:srcRect b="0" l="0" r="70982" t="0"/>
          <a:stretch/>
        </p:blipFill>
        <p:spPr>
          <a:xfrm>
            <a:off x="370524" y="630875"/>
            <a:ext cx="1704024" cy="429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1700" y="3806475"/>
            <a:ext cx="3361850" cy="8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68450" y="630875"/>
            <a:ext cx="2556576" cy="1764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42192" y="2571750"/>
            <a:ext cx="2339186" cy="23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95825" y="832150"/>
            <a:ext cx="3033600" cy="263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"/>
            <a:ext cx="9143999" cy="6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8"/>
          <p:cNvSpPr/>
          <p:nvPr/>
        </p:nvSpPr>
        <p:spPr>
          <a:xfrm>
            <a:off x="448675" y="1033600"/>
            <a:ext cx="3361800" cy="2718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8"/>
          <p:cNvSpPr txBox="1"/>
          <p:nvPr>
            <p:ph type="title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41485A"/>
                </a:solidFill>
              </a:rPr>
              <a:t>▣ </a:t>
            </a:r>
            <a:r>
              <a:rPr b="1" lang="ko" sz="1700" u="sng">
                <a:solidFill>
                  <a:srgbClr val="41485A"/>
                </a:solidFill>
              </a:rPr>
              <a:t>결       론 - 최고 성능의 모델 선정</a:t>
            </a:r>
            <a:endParaRPr b="1" sz="1700" u="sng">
              <a:solidFill>
                <a:srgbClr val="41485A"/>
              </a:solidFill>
            </a:endParaRPr>
          </a:p>
        </p:txBody>
      </p:sp>
      <p:pic>
        <p:nvPicPr>
          <p:cNvPr id="212" name="Google Shape;212;p28"/>
          <p:cNvPicPr preferRelativeResize="0"/>
          <p:nvPr/>
        </p:nvPicPr>
        <p:blipFill rotWithShape="1">
          <a:blip r:embed="rId4">
            <a:alphaModFix/>
          </a:blip>
          <a:srcRect b="6045" l="-2931" r="63527" t="47231"/>
          <a:stretch/>
        </p:blipFill>
        <p:spPr>
          <a:xfrm>
            <a:off x="6502300" y="4152288"/>
            <a:ext cx="1535075" cy="37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2250" y="1033588"/>
            <a:ext cx="3361800" cy="313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2250" y="1499975"/>
            <a:ext cx="3361800" cy="3350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8"/>
          <p:cNvSpPr txBox="1"/>
          <p:nvPr/>
        </p:nvSpPr>
        <p:spPr>
          <a:xfrm>
            <a:off x="462463" y="1063588"/>
            <a:ext cx="3348000" cy="26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/>
              <a:t>Autogluon 패키지를 활용한 ML 모델 구축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주요 분석 방법 : 앙상블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상세 분석 방법 : weightedEnsembld_L2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피쳐 : 중량, 최저가, 종류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타겟 : 낙찰가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ko" sz="1200"/>
              <a:t>평가지표 : r2, rmse</a:t>
            </a:r>
            <a:endParaRPr sz="1200"/>
          </a:p>
        </p:txBody>
      </p:sp>
      <p:sp>
        <p:nvSpPr>
          <p:cNvPr id="216" name="Google Shape;216;p28"/>
          <p:cNvSpPr/>
          <p:nvPr/>
        </p:nvSpPr>
        <p:spPr>
          <a:xfrm>
            <a:off x="4839800" y="4173875"/>
            <a:ext cx="1035900" cy="335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28"/>
          <p:cNvPicPr preferRelativeResize="0"/>
          <p:nvPr/>
        </p:nvPicPr>
        <p:blipFill rotWithShape="1">
          <a:blip r:embed="rId4">
            <a:alphaModFix/>
          </a:blip>
          <a:srcRect b="53277" l="0" r="0" t="0"/>
          <a:stretch/>
        </p:blipFill>
        <p:spPr>
          <a:xfrm>
            <a:off x="317475" y="4152306"/>
            <a:ext cx="3895725" cy="3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8"/>
          <p:cNvSpPr txBox="1"/>
          <p:nvPr/>
        </p:nvSpPr>
        <p:spPr>
          <a:xfrm>
            <a:off x="4839800" y="3855550"/>
            <a:ext cx="1150200" cy="1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모델 적용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9"/>
          <p:cNvSpPr txBox="1"/>
          <p:nvPr>
            <p:ph idx="1" type="body"/>
          </p:nvPr>
        </p:nvSpPr>
        <p:spPr>
          <a:xfrm>
            <a:off x="206425" y="2909700"/>
            <a:ext cx="4324800" cy="18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ko" sz="1400">
                <a:solidFill>
                  <a:srgbClr val="F5F1E6"/>
                </a:solidFill>
                <a:latin typeface="Gungsuh"/>
                <a:ea typeface="Gungsuh"/>
                <a:cs typeface="Gungsuh"/>
                <a:sym typeface="Gungsuh"/>
              </a:rPr>
              <a:t>97.52%의 모델 적합도(R2)</a:t>
            </a:r>
            <a:r>
              <a:rPr lang="ko" sz="1400">
                <a:solidFill>
                  <a:srgbClr val="F5F1E6"/>
                </a:solidFill>
              </a:rPr>
              <a:t>를 가진 모델을 구현,</a:t>
            </a:r>
            <a:endParaRPr sz="1400">
              <a:solidFill>
                <a:srgbClr val="F5F1E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ko" sz="1400">
                <a:solidFill>
                  <a:srgbClr val="F5F1E6"/>
                </a:solidFill>
              </a:rPr>
              <a:t>1,106만 원 </a:t>
            </a:r>
            <a:r>
              <a:rPr lang="ko" sz="1400">
                <a:solidFill>
                  <a:srgbClr val="F5F1E6"/>
                </a:solidFill>
              </a:rPr>
              <a:t>일반우의 경우</a:t>
            </a:r>
            <a:endParaRPr sz="1400">
              <a:solidFill>
                <a:srgbClr val="F5F1E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ko" sz="1400">
                <a:solidFill>
                  <a:srgbClr val="F5F1E6"/>
                </a:solidFill>
              </a:rPr>
              <a:t>가격의 </a:t>
            </a:r>
            <a:r>
              <a:rPr lang="ko" sz="1400">
                <a:solidFill>
                  <a:srgbClr val="F5F1E6"/>
                </a:solidFill>
                <a:latin typeface="Gungsuh"/>
                <a:ea typeface="Gungsuh"/>
                <a:cs typeface="Gungsuh"/>
                <a:sym typeface="Gungsuh"/>
              </a:rPr>
              <a:t>약 5</a:t>
            </a:r>
            <a:r>
              <a:rPr lang="ko" sz="1400">
                <a:solidFill>
                  <a:srgbClr val="F5F1E6"/>
                </a:solidFill>
                <a:latin typeface="Gungsuh"/>
                <a:ea typeface="Gungsuh"/>
                <a:cs typeface="Gungsuh"/>
                <a:sym typeface="Gungsuh"/>
              </a:rPr>
              <a:t>%</a:t>
            </a:r>
            <a:r>
              <a:rPr lang="ko" sz="1400">
                <a:solidFill>
                  <a:srgbClr val="F5F1E6"/>
                </a:solidFill>
                <a:latin typeface="Gungsuh"/>
                <a:ea typeface="Gungsuh"/>
                <a:cs typeface="Gungsuh"/>
                <a:sym typeface="Gungsuh"/>
              </a:rPr>
              <a:t>인 55만 원 내외의 오차</a:t>
            </a:r>
            <a:r>
              <a:rPr lang="ko" sz="1400">
                <a:solidFill>
                  <a:srgbClr val="F5F1E6"/>
                </a:solidFill>
              </a:rPr>
              <a:t> 내에서</a:t>
            </a:r>
            <a:endParaRPr sz="1400">
              <a:solidFill>
                <a:srgbClr val="F5F1E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ko" sz="1400">
                <a:solidFill>
                  <a:srgbClr val="F5F1E6"/>
                </a:solidFill>
              </a:rPr>
              <a:t>낙찰가를 예측하는 모델을 개발함</a:t>
            </a:r>
            <a:endParaRPr sz="1400">
              <a:solidFill>
                <a:srgbClr val="F5F1E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400">
              <a:solidFill>
                <a:srgbClr val="F5F1E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400">
              <a:solidFill>
                <a:srgbClr val="F5F1E6"/>
              </a:solidFill>
            </a:endParaRPr>
          </a:p>
        </p:txBody>
      </p:sp>
      <p:sp>
        <p:nvSpPr>
          <p:cNvPr id="225" name="Google Shape;225;p29"/>
          <p:cNvSpPr txBox="1"/>
          <p:nvPr>
            <p:ph type="title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41485A"/>
                </a:solidFill>
              </a:rPr>
              <a:t>▣ 결	론</a:t>
            </a:r>
            <a:r>
              <a:rPr b="1" lang="ko" sz="1700">
                <a:solidFill>
                  <a:srgbClr val="38761D"/>
                </a:solidFill>
              </a:rPr>
              <a:t> </a:t>
            </a:r>
            <a:endParaRPr b="1" sz="1700">
              <a:solidFill>
                <a:srgbClr val="38761D"/>
              </a:solidFill>
            </a:endParaRPr>
          </a:p>
        </p:txBody>
      </p:sp>
      <p:sp>
        <p:nvSpPr>
          <p:cNvPr id="226" name="Google Shape;226;p29"/>
          <p:cNvSpPr txBox="1"/>
          <p:nvPr>
            <p:ph idx="1" type="body"/>
          </p:nvPr>
        </p:nvSpPr>
        <p:spPr>
          <a:xfrm>
            <a:off x="4661725" y="3075600"/>
            <a:ext cx="4324800" cy="15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ko" sz="1400">
                <a:solidFill>
                  <a:srgbClr val="F5F1E6"/>
                </a:solidFill>
              </a:rPr>
              <a:t>초보 농가에서 해당 서비스를 활용하여</a:t>
            </a:r>
            <a:endParaRPr sz="1400">
              <a:solidFill>
                <a:srgbClr val="F5F1E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ko" sz="1400">
                <a:solidFill>
                  <a:srgbClr val="F5F1E6"/>
                </a:solidFill>
                <a:latin typeface="Gungsuh"/>
                <a:ea typeface="Gungsuh"/>
                <a:cs typeface="Gungsuh"/>
                <a:sym typeface="Gungsuh"/>
              </a:rPr>
              <a:t>적절한 판매가를 미리 예측하여 활용</a:t>
            </a:r>
            <a:r>
              <a:rPr lang="ko" sz="1400">
                <a:solidFill>
                  <a:srgbClr val="F5F1E6"/>
                </a:solidFill>
              </a:rPr>
              <a:t>할 수 있도록</a:t>
            </a:r>
            <a:endParaRPr sz="1400">
              <a:solidFill>
                <a:srgbClr val="F5F1E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ko" sz="1400">
                <a:solidFill>
                  <a:srgbClr val="F5F1E6"/>
                </a:solidFill>
              </a:rPr>
              <a:t>서비스를 무료로 배포하고 적극 홍보할 예정</a:t>
            </a:r>
            <a:endParaRPr sz="1400">
              <a:solidFill>
                <a:srgbClr val="F5F1E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400">
              <a:solidFill>
                <a:srgbClr val="F5F1E6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22222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© </a:t>
            </a:r>
            <a:r>
              <a:rPr lang="ko"/>
              <a:t>캐글   </a:t>
            </a:r>
            <a:r>
              <a:rPr lang="ko" u="sng">
                <a:solidFill>
                  <a:schemeClr val="hlink"/>
                </a:solidFill>
                <a:hlinkClick r:id="rId4"/>
              </a:rPr>
              <a:t>https://www.kaggle.com/datasets/jskim1738/smart-korean-beef-auction</a:t>
            </a:r>
            <a:r>
              <a:rPr lang="ko"/>
              <a:t> </a:t>
            </a:r>
            <a:endParaRPr>
              <a:solidFill>
                <a:srgbClr val="222222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22222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© </a:t>
            </a:r>
            <a:r>
              <a:rPr lang="ko"/>
              <a:t>한우경매 시스템   </a:t>
            </a:r>
            <a:r>
              <a:rPr lang="ko" u="sng">
                <a:solidFill>
                  <a:schemeClr val="hlink"/>
                </a:solidFill>
                <a:hlinkClick r:id="rId5"/>
              </a:rPr>
              <a:t>http://www.xn--289al3w02jixo.kr/dev/web/index.html</a:t>
            </a:r>
            <a:r>
              <a:rPr lang="ko"/>
              <a:t>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0"/>
          <p:cNvSpPr txBox="1"/>
          <p:nvPr>
            <p:ph type="title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41485A"/>
                </a:solidFill>
              </a:rPr>
              <a:t>▣ 데이터 출처</a:t>
            </a:r>
            <a:endParaRPr b="1" sz="1700">
              <a:solidFill>
                <a:srgbClr val="41485A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1"/>
          <p:cNvSpPr txBox="1"/>
          <p:nvPr>
            <p:ph type="title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41485A"/>
                </a:solidFill>
              </a:rPr>
              <a:t>▣ 기사 출처</a:t>
            </a:r>
            <a:endParaRPr b="1" sz="1700">
              <a:solidFill>
                <a:srgbClr val="41485A"/>
              </a:solidFill>
            </a:endParaRPr>
          </a:p>
        </p:txBody>
      </p:sp>
      <p:sp>
        <p:nvSpPr>
          <p:cNvPr id="240" name="Google Shape;240;p31"/>
          <p:cNvSpPr txBox="1"/>
          <p:nvPr/>
        </p:nvSpPr>
        <p:spPr>
          <a:xfrm>
            <a:off x="0" y="176725"/>
            <a:ext cx="9144000" cy="49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" sz="11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© 뉴제주일보		</a:t>
            </a:r>
            <a:r>
              <a:rPr lang="ko" sz="11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" sz="1100" u="sng">
                <a:solidFill>
                  <a:schemeClr val="hlink"/>
                </a:solidFill>
                <a:hlinkClick r:id="rId4"/>
              </a:rPr>
              <a:t>http://www.jejuilbo.net/news/articleView.html?idxno=208816</a:t>
            </a:r>
            <a:r>
              <a:rPr lang="ko" sz="11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ko" sz="1100">
                <a:solidFill>
                  <a:srgbClr val="111111"/>
                </a:solidFill>
                <a:latin typeface="Malgun Gothic"/>
                <a:ea typeface="Malgun Gothic"/>
                <a:cs typeface="Malgun Gothic"/>
                <a:sym typeface="Malgun Gothic"/>
              </a:rPr>
              <a:t>©'5개국어 글로벌 경제신문' 아주경제	(</a:t>
            </a:r>
            <a:r>
              <a:rPr lang="ko" sz="1100" u="sng">
                <a:solidFill>
                  <a:schemeClr val="hlink"/>
                </a:solidFill>
                <a:hlinkClick r:id="rId5"/>
              </a:rPr>
              <a:t>https://www.ajunews.com/view/20230608162702348</a:t>
            </a:r>
            <a:r>
              <a:rPr lang="ko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ko" sz="11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© 팜인사이트		</a:t>
            </a:r>
            <a:r>
              <a:rPr lang="ko" sz="1100" u="sng">
                <a:solidFill>
                  <a:schemeClr val="hlink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  <a:hlinkClick r:id="rId6"/>
              </a:rPr>
              <a:t>(https://www.farminsight.net/news/articleView.html?idxno=10101)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ko" sz="11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© </a:t>
            </a:r>
            <a:r>
              <a:rPr lang="ko" sz="1100">
                <a:solidFill>
                  <a:schemeClr val="dk1"/>
                </a:solidFill>
              </a:rPr>
              <a:t>BizWatch	</a:t>
            </a:r>
            <a:r>
              <a:rPr lang="ko" sz="11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r>
              <a:rPr lang="ko" sz="1100">
                <a:solidFill>
                  <a:schemeClr val="dk1"/>
                </a:solidFill>
              </a:rPr>
              <a:t>(</a:t>
            </a:r>
            <a:r>
              <a:rPr lang="ko" sz="1100" u="sng">
                <a:solidFill>
                  <a:schemeClr val="hlink"/>
                </a:solidFill>
                <a:hlinkClick r:id="rId7"/>
              </a:rPr>
              <a:t>http://news.bizwatch.co.kr/article/consumer/2022/12/15/0026</a:t>
            </a:r>
            <a:r>
              <a:rPr lang="ko" sz="1100">
                <a:solidFill>
                  <a:schemeClr val="dk1"/>
                </a:solidFill>
              </a:rPr>
              <a:t>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ko" sz="11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© 팜인사이트		(</a:t>
            </a:r>
            <a:r>
              <a:rPr lang="ko" sz="1100" u="sng">
                <a:solidFill>
                  <a:schemeClr val="hlink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  <a:hlinkClick r:id="rId8"/>
              </a:rPr>
              <a:t>https://www.farminsight.net/news/articleView.html?idxno=6781</a:t>
            </a:r>
            <a:r>
              <a:rPr lang="ko" sz="11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Malgun Gothic"/>
              <a:buChar char="-"/>
            </a:pPr>
            <a:r>
              <a:rPr lang="ko" sz="11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© 중부메일		(</a:t>
            </a:r>
            <a:r>
              <a:rPr lang="ko" sz="1100" u="sng">
                <a:solidFill>
                  <a:schemeClr val="hlink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  <a:hlinkClick r:id="rId9"/>
              </a:rPr>
              <a:t>http://www.jbnews.com/news/articleView.html?idxno=1406021</a:t>
            </a:r>
            <a:r>
              <a:rPr lang="ko" sz="11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Malgun Gothic"/>
              <a:buChar char="-"/>
            </a:pPr>
            <a:r>
              <a:rPr lang="ko" sz="11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© 예천연합뉴스	(</a:t>
            </a:r>
            <a:r>
              <a:rPr lang="ko" sz="1100" u="sng">
                <a:solidFill>
                  <a:schemeClr val="hlink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  <a:hlinkClick r:id="rId10"/>
              </a:rPr>
              <a:t>https://www.y-cnews.com/news/articleView.html?idxno=13360</a:t>
            </a:r>
            <a:r>
              <a:rPr lang="ko" sz="11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Malgun Gothic"/>
              <a:buChar char="-"/>
            </a:pPr>
            <a:r>
              <a:rPr lang="ko" sz="11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© 식약일보		(</a:t>
            </a:r>
            <a:r>
              <a:rPr lang="ko" sz="1100" u="sng">
                <a:solidFill>
                  <a:schemeClr val="hlink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  <a:hlinkClick r:id="rId11"/>
              </a:rPr>
              <a:t>http://www.kfdn.co.kr/42808</a:t>
            </a:r>
            <a:r>
              <a:rPr lang="ko" sz="11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Malgun Gothic"/>
              <a:buChar char="-"/>
            </a:pPr>
            <a:r>
              <a:rPr lang="ko" sz="11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© 팜인사이트		(</a:t>
            </a:r>
            <a:r>
              <a:rPr lang="ko" sz="1100" u="sng">
                <a:solidFill>
                  <a:schemeClr val="hlink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  <a:hlinkClick r:id="rId12"/>
              </a:rPr>
              <a:t>https://www.farminsight.net/news/articleView.html?idxno=10057</a:t>
            </a:r>
            <a:r>
              <a:rPr lang="ko" sz="11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Malgun Gothic"/>
              <a:buChar char="-"/>
            </a:pPr>
            <a:r>
              <a:rPr lang="ko" sz="11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© 농축유통신문	(</a:t>
            </a:r>
            <a:r>
              <a:rPr lang="ko" sz="1100" u="sng">
                <a:solidFill>
                  <a:schemeClr val="hlink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  <a:hlinkClick r:id="rId13"/>
              </a:rPr>
              <a:t>https://www.amnews.co.kr/news/articleView.html?idxno=54088</a:t>
            </a:r>
            <a:r>
              <a:rPr lang="ko" sz="11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Malgun Gothic"/>
              <a:buChar char="-"/>
            </a:pPr>
            <a:r>
              <a:rPr lang="ko" sz="11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© 경향신문		(</a:t>
            </a:r>
            <a:r>
              <a:rPr lang="ko" sz="1100" u="sng">
                <a:solidFill>
                  <a:schemeClr val="hlink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  <a:hlinkClick r:id="rId14"/>
              </a:rPr>
              <a:t>https://m.khan.co.kr/economy/economy-general/article/202303061425001</a:t>
            </a:r>
            <a:r>
              <a:rPr lang="ko" sz="11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222222"/>
              </a:solidFill>
              <a:highlight>
                <a:srgbClr val="FFFFFF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Malgun Gothic"/>
              <a:buChar char="-"/>
            </a:pPr>
            <a:r>
              <a:rPr lang="ko" sz="11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© 한국농정		</a:t>
            </a:r>
            <a:r>
              <a:rPr lang="ko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" sz="11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15"/>
              </a:rPr>
              <a:t>http://www.ikpnews.net/news/articleView.html?idxno=49698</a:t>
            </a:r>
            <a:r>
              <a:rPr lang="ko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Char char="-"/>
            </a:pPr>
            <a:r>
              <a:rPr lang="ko" sz="11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© 한국농어촌방송	</a:t>
            </a:r>
            <a:r>
              <a:rPr lang="ko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" sz="11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16"/>
              </a:rPr>
              <a:t>http://www.newskr.kr/news/articleView.html?idxno=84774</a:t>
            </a:r>
            <a:r>
              <a:rPr lang="ko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Char char="-"/>
            </a:pPr>
            <a:r>
              <a:rPr lang="ko" sz="1100">
                <a:solidFill>
                  <a:srgbClr val="222222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© 농축유통신문	</a:t>
            </a:r>
            <a:r>
              <a:rPr lang="ko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" sz="1100" u="sng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17"/>
              </a:rPr>
              <a:t>https://www.amnews.co.kr/news/articleView.html?idxno=54157</a:t>
            </a:r>
            <a:r>
              <a:rPr lang="ko" sz="11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1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idx="4294967295" type="body"/>
          </p:nvPr>
        </p:nvSpPr>
        <p:spPr>
          <a:xfrm>
            <a:off x="477975" y="2571750"/>
            <a:ext cx="8334900" cy="4500000"/>
          </a:xfrm>
          <a:prstGeom prst="rect">
            <a:avLst/>
          </a:prstGeom>
        </p:spPr>
        <p:txBody>
          <a:bodyPr anchorCtr="0" anchor="t" bIns="91425" lIns="91425" spcFirstLastPara="1" rIns="91425" wrap="square" tIns="90000">
            <a:noAutofit/>
          </a:bodyPr>
          <a:lstStyle/>
          <a:p>
            <a:pPr indent="-332000" lvl="0" marL="46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algun Gothic"/>
              <a:buChar char="●"/>
            </a:pPr>
            <a:r>
              <a:rPr b="1" lang="ko" sz="16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주제	</a:t>
            </a:r>
            <a:r>
              <a:rPr b="1" lang="ko" sz="15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	  </a:t>
            </a:r>
            <a:r>
              <a:rPr lang="ko" sz="15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5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	-</a:t>
            </a:r>
            <a:r>
              <a:rPr lang="ko" sz="1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주제 선정 이유</a:t>
            </a:r>
            <a:endParaRPr b="1" sz="11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algun Gothic"/>
              <a:buChar char="●"/>
            </a:pPr>
            <a:r>
              <a:rPr b="1" lang="ko" sz="16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요구사항 정의서</a:t>
            </a:r>
            <a:endParaRPr b="1" sz="16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algun Gothic"/>
              <a:buChar char="●"/>
            </a:pPr>
            <a:r>
              <a:rPr b="1" lang="ko" sz="16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전처리</a:t>
            </a:r>
            <a:r>
              <a:rPr b="1" lang="ko" sz="15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	</a:t>
            </a:r>
            <a:endParaRPr b="1" sz="15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" sz="1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	-    컬럼 정리</a:t>
            </a:r>
            <a:endParaRPr sz="11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	-    결측치 / 이상치 / 중복값 처리</a:t>
            </a:r>
            <a:endParaRPr sz="11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algun Gothic"/>
              <a:buChar char="●"/>
            </a:pPr>
            <a:r>
              <a:rPr b="1" lang="ko" sz="16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분포 확인</a:t>
            </a:r>
            <a:endParaRPr sz="11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7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" name="Google Shape;63;p14"/>
          <p:cNvSpPr txBox="1"/>
          <p:nvPr>
            <p:ph idx="4294967295" type="body"/>
          </p:nvPr>
        </p:nvSpPr>
        <p:spPr>
          <a:xfrm>
            <a:off x="5162075" y="2649050"/>
            <a:ext cx="5265300" cy="4500000"/>
          </a:xfrm>
          <a:prstGeom prst="rect">
            <a:avLst/>
          </a:prstGeom>
        </p:spPr>
        <p:txBody>
          <a:bodyPr anchorCtr="0" anchor="t" bIns="91425" lIns="91425" spcFirstLastPara="1" rIns="91425" wrap="square" tIns="90000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algun Gothic"/>
              <a:buChar char="●"/>
            </a:pPr>
            <a:r>
              <a:rPr b="1" lang="ko" sz="16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모델링</a:t>
            </a:r>
            <a:endParaRPr b="1" sz="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algun Gothic"/>
              <a:buChar char="●"/>
            </a:pPr>
            <a:r>
              <a:rPr b="1" lang="ko" sz="16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</a:t>
            </a:r>
            <a:r>
              <a:rPr b="1" lang="ko" sz="15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	  </a:t>
            </a:r>
            <a:endParaRPr b="1" sz="15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" sz="1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train score / test score</a:t>
            </a:r>
            <a:endParaRPr sz="11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45720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-     rmse 오차</a:t>
            </a:r>
            <a:endParaRPr b="1" sz="1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algun Gothic"/>
              <a:buChar char="●"/>
            </a:pPr>
            <a:r>
              <a:rPr b="1" lang="ko" sz="16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결론</a:t>
            </a:r>
            <a:endParaRPr b="1" sz="16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Malgun Gothic"/>
              <a:buChar char="●"/>
            </a:pPr>
            <a:r>
              <a:rPr b="1" lang="ko" sz="16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출처</a:t>
            </a:r>
            <a:endParaRPr b="1" sz="16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" name="Google Shape;64;p14"/>
          <p:cNvSpPr txBox="1"/>
          <p:nvPr>
            <p:ph idx="4294967295" type="title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41485A"/>
                </a:solidFill>
              </a:rPr>
              <a:t>▣ </a:t>
            </a:r>
            <a:r>
              <a:rPr b="1" lang="ko" sz="1700" u="sng">
                <a:solidFill>
                  <a:srgbClr val="41485A"/>
                </a:solidFill>
              </a:rPr>
              <a:t>목 차</a:t>
            </a:r>
            <a:endParaRPr b="1" sz="1700" u="sng">
              <a:solidFill>
                <a:srgbClr val="41485A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"/>
            <a:ext cx="9143999" cy="6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0050" y="2301188"/>
            <a:ext cx="3843298" cy="245625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idx="4294967295" type="title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41485A"/>
                </a:solidFill>
              </a:rPr>
              <a:t>▣ </a:t>
            </a:r>
            <a:r>
              <a:rPr b="1" lang="ko" sz="1700" u="sng">
                <a:solidFill>
                  <a:srgbClr val="41485A"/>
                </a:solidFill>
              </a:rPr>
              <a:t>주제 &amp; 선정 원인 - 한우가격 폭락</a:t>
            </a:r>
            <a:endParaRPr b="1" sz="1700" u="sng">
              <a:solidFill>
                <a:srgbClr val="41485A"/>
              </a:solidFill>
            </a:endParaRPr>
          </a:p>
        </p:txBody>
      </p:sp>
      <p:sp>
        <p:nvSpPr>
          <p:cNvPr id="72" name="Google Shape;72;p15"/>
          <p:cNvSpPr txBox="1"/>
          <p:nvPr>
            <p:ph idx="4294967295" type="body"/>
          </p:nvPr>
        </p:nvSpPr>
        <p:spPr>
          <a:xfrm>
            <a:off x="229425" y="980410"/>
            <a:ext cx="4572000" cy="7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" sz="1300"/>
              <a:t>2023년 한우 사육두수 </a:t>
            </a:r>
            <a:r>
              <a:rPr b="1" lang="ko" sz="1300">
                <a:latin typeface="Gungsuh"/>
                <a:ea typeface="Gungsuh"/>
                <a:cs typeface="Gungsuh"/>
                <a:sym typeface="Gungsuh"/>
              </a:rPr>
              <a:t>역대 최대치 갱신</a:t>
            </a:r>
            <a:endParaRPr b="1" sz="1300">
              <a:latin typeface="Gungsuh"/>
              <a:ea typeface="Gungsuh"/>
              <a:cs typeface="Gungsuh"/>
              <a:sym typeface="Gungsuh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" sz="1300"/>
              <a:t>국내 한우 사육두수가 늘며 </a:t>
            </a:r>
            <a:r>
              <a:rPr b="1" lang="ko" sz="1300">
                <a:latin typeface="Gungsuh"/>
                <a:ea typeface="Gungsuh"/>
                <a:cs typeface="Gungsuh"/>
                <a:sym typeface="Gungsuh"/>
              </a:rPr>
              <a:t>도매 가격이 하락</a:t>
            </a:r>
            <a:endParaRPr b="1" sz="1300">
              <a:latin typeface="Gungsuh"/>
              <a:ea typeface="Gungsuh"/>
              <a:cs typeface="Gungsuh"/>
              <a:sym typeface="Gungsuh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06555">
            <a:off x="5309775" y="469375"/>
            <a:ext cx="3588974" cy="233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445435">
            <a:off x="4579944" y="539944"/>
            <a:ext cx="3880673" cy="37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142355">
            <a:off x="4815443" y="1252839"/>
            <a:ext cx="3305215" cy="132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 rot="-3031185">
            <a:off x="4960564" y="1442893"/>
            <a:ext cx="3592775" cy="308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671530">
            <a:off x="4568993" y="1989990"/>
            <a:ext cx="3638168" cy="325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7125" y="2011425"/>
            <a:ext cx="3990376" cy="2925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"/>
            <a:ext cx="9143999" cy="6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>
            <p:ph idx="4294967295" type="title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41485A"/>
                </a:solidFill>
              </a:rPr>
              <a:t>▣ </a:t>
            </a:r>
            <a:r>
              <a:rPr b="1" lang="ko" sz="1700" u="sng">
                <a:solidFill>
                  <a:srgbClr val="41485A"/>
                </a:solidFill>
              </a:rPr>
              <a:t>주제 &amp; 선정 원인 - 초보 농가 서포트</a:t>
            </a:r>
            <a:endParaRPr b="1" sz="1700" u="sng">
              <a:solidFill>
                <a:srgbClr val="41485A"/>
              </a:solidFill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400" y="1426650"/>
            <a:ext cx="5738173" cy="34297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246200" y="646025"/>
            <a:ext cx="77679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" sz="1300"/>
              <a:t>청년 농가 지원을 위한 서비스를 구축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ko" sz="1300"/>
              <a:t>한우 가격 폭락으로 </a:t>
            </a:r>
            <a:r>
              <a:rPr lang="ko" sz="1300">
                <a:latin typeface="Gungsuh"/>
                <a:ea typeface="Gungsuh"/>
                <a:cs typeface="Gungsuh"/>
                <a:sym typeface="Gungsuh"/>
              </a:rPr>
              <a:t>가격 예측이 어려운 청년 농가에서 활용</a:t>
            </a:r>
            <a:r>
              <a:rPr lang="ko" sz="1300"/>
              <a:t>하기 좋은 서비스</a:t>
            </a:r>
            <a:endParaRPr sz="1300"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47084">
            <a:off x="2515857" y="2909395"/>
            <a:ext cx="4467846" cy="424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">
            <a:off x="2143843" y="3897130"/>
            <a:ext cx="5211878" cy="475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37061">
            <a:off x="3455899" y="2134926"/>
            <a:ext cx="5295511" cy="391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818191">
            <a:off x="4723618" y="3021005"/>
            <a:ext cx="4506256" cy="547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"/>
            <a:ext cx="9143999" cy="6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>
            <p:ph type="title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41485A"/>
                </a:solidFill>
              </a:rPr>
              <a:t>▣ </a:t>
            </a:r>
            <a:r>
              <a:rPr b="1" lang="ko" sz="1700" u="sng">
                <a:solidFill>
                  <a:srgbClr val="41485A"/>
                </a:solidFill>
              </a:rPr>
              <a:t>요구사항 정의서</a:t>
            </a:r>
            <a:endParaRPr b="1" sz="1700" u="sng">
              <a:solidFill>
                <a:srgbClr val="41485A"/>
              </a:solidFill>
            </a:endParaRPr>
          </a:p>
        </p:txBody>
      </p:sp>
      <p:graphicFrame>
        <p:nvGraphicFramePr>
          <p:cNvPr id="97" name="Google Shape;97;p17"/>
          <p:cNvGraphicFramePr/>
          <p:nvPr/>
        </p:nvGraphicFramePr>
        <p:xfrm>
          <a:off x="166538" y="6931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{C075163D-BF0C-4442-BE1A-C13AAAD1EA07}</a:tableStyleId>
              </a:tblPr>
              <a:tblGrid>
                <a:gridCol w="751800"/>
                <a:gridCol w="1182750"/>
                <a:gridCol w="1631950"/>
                <a:gridCol w="2759725"/>
                <a:gridCol w="715150"/>
                <a:gridCol w="715150"/>
                <a:gridCol w="1054375"/>
              </a:tblGrid>
              <a:tr h="5001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대분류</a:t>
                      </a:r>
                      <a:endParaRPr b="1" sz="1100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4813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중분류</a:t>
                      </a:r>
                      <a:endParaRPr b="1" sz="1100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4813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소분류</a:t>
                      </a:r>
                      <a:endParaRPr b="1" sz="1100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4813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상세</a:t>
                      </a:r>
                      <a:r>
                        <a:rPr b="1" lang="ko" sz="1100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설명</a:t>
                      </a:r>
                      <a:endParaRPr b="1" sz="1100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4813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우선순위</a:t>
                      </a:r>
                      <a:endParaRPr b="1" sz="1100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4813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담당자</a:t>
                      </a:r>
                      <a:endParaRPr b="1" sz="1100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4813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b="1" sz="1100">
                        <a:solidFill>
                          <a:srgbClr val="FFFFF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48135"/>
                    </a:solidFill>
                  </a:tcPr>
                </a:tc>
              </a:tr>
              <a:tr h="838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 수집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 수집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지역 데이터 추가 수집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스마트한우경매사이트</a:t>
                      </a: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 추가 수집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 전라남도(함평, 순천광양)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 경상남도(합천, 의령, 창녕, 김해, 고성)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 경상북도(영주, 고령성주)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1428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전원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550">
                <a:tc rowSpan="6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 전처리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 정리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불필요한 컬럼 제거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번호, 출하주, 상태, 개체번호(중복값 확인 후 삭제)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1428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전원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635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 컬럼 처리, 새로운 컬럼 생성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결격사유 여부 컬럼 추가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 결격사유 있으면 1, 없으면 0 부여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1428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전원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772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범주형 컬럼 처리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범주형 데이터를 수치형으로 매핑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 성별: 수소-0, 암소-1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 종류: 큰소-0, 혈통우-1, 일반우-2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1428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전원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58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결측치 처리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Null 값 처리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낙찰가 0값 행 삭제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1428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전원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77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이상치 처리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 내 단위 통일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낙찰가 컬럼 중 단위가 다른 데이터 확인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_ 만 원 단위로 데이터 통일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1428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전원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63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중복값 처리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모든 요소 동일한 행 삭제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행 내의 모든 요소가 동일한 중복행을 삭제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1428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전원</a:t>
                      </a:r>
                      <a:endParaRPr b="1" sz="100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"/>
            <a:ext cx="9143999" cy="6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>
            <p:ph type="title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41485A"/>
                </a:solidFill>
              </a:rPr>
              <a:t>▣ </a:t>
            </a:r>
            <a:r>
              <a:rPr b="1" lang="ko" sz="1700" u="sng">
                <a:solidFill>
                  <a:srgbClr val="41485A"/>
                </a:solidFill>
              </a:rPr>
              <a:t>요구사항 정의서</a:t>
            </a:r>
            <a:endParaRPr b="1" sz="1700" u="sng">
              <a:solidFill>
                <a:srgbClr val="41485A"/>
              </a:solidFill>
            </a:endParaRPr>
          </a:p>
        </p:txBody>
      </p:sp>
      <p:graphicFrame>
        <p:nvGraphicFramePr>
          <p:cNvPr id="104" name="Google Shape;104;p18"/>
          <p:cNvGraphicFramePr/>
          <p:nvPr/>
        </p:nvGraphicFramePr>
        <p:xfrm>
          <a:off x="715088" y="7872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{C075163D-BF0C-4442-BE1A-C13AAAD1EA07}</a:tableStyleId>
              </a:tblPr>
              <a:tblGrid>
                <a:gridCol w="658200"/>
                <a:gridCol w="1046225"/>
                <a:gridCol w="1426050"/>
                <a:gridCol w="2408050"/>
                <a:gridCol w="626075"/>
                <a:gridCol w="626075"/>
                <a:gridCol w="923125"/>
              </a:tblGrid>
              <a:tr h="542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</a:rPr>
                        <a:t>대분류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4813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</a:rPr>
                        <a:t>중분류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4813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</a:rPr>
                        <a:t>소분류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4813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</a:rPr>
                        <a:t>기능설명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4813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</a:rPr>
                        <a:t>우선순위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4813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</a:rPr>
                        <a:t>담당자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4813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FFFFFF"/>
                          </a:solidFill>
                        </a:rPr>
                        <a:t>비고</a:t>
                      </a:r>
                      <a:endParaRPr b="1" sz="11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48135"/>
                    </a:solidFill>
                  </a:tcPr>
                </a:tc>
              </a:tr>
              <a:tr h="562575">
                <a:tc rowSpan="6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기능 설계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예측 타겟 설정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회귀모형 구현을 위한 타겟 설정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낙찰가 컬럼을 타겟으로 설정</a:t>
                      </a:r>
                      <a:endParaRPr b="1" sz="1000"/>
                    </a:p>
                  </a:txBody>
                  <a:tcPr marT="91425" marB="91425" marR="91425" marL="1428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3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전원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025">
                <a:tc vMerge="1"/>
                <a:tc row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예측 모델 구축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회귀 모형 구축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Ensemble Regression 모델 구축</a:t>
                      </a:r>
                      <a:endParaRPr b="1" sz="1100"/>
                    </a:p>
                  </a:txBody>
                  <a:tcPr marT="91425" marB="91425" marR="91425" marL="1428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3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이태형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025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KNN Regression 모델 구축</a:t>
                      </a:r>
                      <a:endParaRPr b="1" sz="1100"/>
                    </a:p>
                  </a:txBody>
                  <a:tcPr marT="91425" marB="91425" marR="91425" marL="1428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3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김대환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025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RandomForest Regression 모델 구축</a:t>
                      </a:r>
                      <a:endParaRPr b="1" sz="1100"/>
                    </a:p>
                  </a:txBody>
                  <a:tcPr marT="91425" marB="91425" marR="91425" marL="1428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3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박선경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025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GradientBoosting Regression 모델 구축</a:t>
                      </a:r>
                      <a:endParaRPr b="1" sz="1100"/>
                    </a:p>
                  </a:txBody>
                  <a:tcPr marT="91425" marB="91425" marR="91425" marL="1428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3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나서영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025">
                <a:tc vMerge="1"/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/>
                        <a:t>XGBoost Regression 모델 구축</a:t>
                      </a:r>
                      <a:endParaRPr b="1" sz="1100"/>
                    </a:p>
                  </a:txBody>
                  <a:tcPr marT="91425" marB="91425" marR="91425" marL="14287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3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/>
                        <a:t>김찬수</a:t>
                      </a:r>
                      <a:endParaRPr b="1" sz="1000"/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"/>
            <a:ext cx="9143999" cy="6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>
            <p:ph type="title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41485A"/>
                </a:solidFill>
              </a:rPr>
              <a:t>▣ </a:t>
            </a:r>
            <a:r>
              <a:rPr b="1" lang="ko" sz="1700" u="sng">
                <a:solidFill>
                  <a:srgbClr val="41485A"/>
                </a:solidFill>
              </a:rPr>
              <a:t>컬럼설명</a:t>
            </a:r>
            <a:endParaRPr b="1" sz="1700" u="sng">
              <a:solidFill>
                <a:srgbClr val="41485A"/>
              </a:solidFill>
            </a:endParaRPr>
          </a:p>
        </p:txBody>
      </p:sp>
      <p:sp>
        <p:nvSpPr>
          <p:cNvPr id="111" name="Google Shape;111;p19"/>
          <p:cNvSpPr/>
          <p:nvPr/>
        </p:nvSpPr>
        <p:spPr>
          <a:xfrm>
            <a:off x="467879" y="780350"/>
            <a:ext cx="3733800" cy="4266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463500" y="877451"/>
            <a:ext cx="3638400" cy="49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ko" sz="1300"/>
              <a:t>종류</a:t>
            </a:r>
            <a:endParaRPr b="1" sz="13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83"/>
              <a:t>- </a:t>
            </a:r>
            <a:r>
              <a:rPr lang="ko" sz="1083"/>
              <a:t>큰소 : 임신우(임신 중이거나 계획이 있는 암소)</a:t>
            </a:r>
            <a:endParaRPr sz="1083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83"/>
              <a:t>- </a:t>
            </a:r>
            <a:r>
              <a:rPr lang="ko" sz="1083"/>
              <a:t>혈통우 : 송아지(암, 수)</a:t>
            </a:r>
            <a:endParaRPr sz="1083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83"/>
              <a:t>- </a:t>
            </a:r>
            <a:r>
              <a:rPr lang="ko" sz="1083"/>
              <a:t>일반우 : 비육우(먹기위해 살찌우는 소)</a:t>
            </a:r>
            <a:endParaRPr sz="1083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300"/>
              <a:t> 2.        최저가</a:t>
            </a:r>
            <a:endParaRPr b="1" sz="13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83"/>
              <a:t>- 축협에서 지정한 시세 조정위원들이 </a:t>
            </a:r>
            <a:endParaRPr sz="1083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83"/>
              <a:t>   소의 기본정보를 토대로 매긴 가격</a:t>
            </a:r>
            <a:endParaRPr sz="1083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300"/>
              <a:t> 3.        단위</a:t>
            </a:r>
            <a:endParaRPr b="1" sz="13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83"/>
              <a:t>- 최저가, 낙찰가 : 만 원</a:t>
            </a:r>
            <a:endParaRPr sz="1083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83"/>
              <a:t>- 중량 : kg</a:t>
            </a:r>
            <a:endParaRPr sz="1083"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5825" y="828875"/>
            <a:ext cx="3581000" cy="388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/>
        </p:nvSpPr>
        <p:spPr>
          <a:xfrm>
            <a:off x="4933800" y="4668625"/>
            <a:ext cx="2803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/>
              <a:t>출처: https://www.hankyung.com/society/article/202308046271Y</a:t>
            </a:r>
            <a:endParaRPr sz="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"/>
            <a:ext cx="9143999" cy="6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>
            <p:ph type="title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41485A"/>
                </a:solidFill>
              </a:rPr>
              <a:t>▣ </a:t>
            </a:r>
            <a:r>
              <a:rPr b="1" lang="ko" sz="1700" u="sng">
                <a:solidFill>
                  <a:srgbClr val="41485A"/>
                </a:solidFill>
              </a:rPr>
              <a:t>전처리 과정</a:t>
            </a:r>
            <a:endParaRPr b="1" sz="1700" u="sng">
              <a:solidFill>
                <a:srgbClr val="41485A"/>
              </a:solidFill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5400" y="796675"/>
            <a:ext cx="3398632" cy="203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5400" y="3082925"/>
            <a:ext cx="3398625" cy="1771942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/>
          <p:nvPr/>
        </p:nvSpPr>
        <p:spPr>
          <a:xfrm>
            <a:off x="532575" y="796675"/>
            <a:ext cx="3716400" cy="3909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0"/>
          <p:cNvSpPr txBox="1"/>
          <p:nvPr>
            <p:ph idx="1" type="body"/>
          </p:nvPr>
        </p:nvSpPr>
        <p:spPr>
          <a:xfrm>
            <a:off x="630274" y="885870"/>
            <a:ext cx="3621600" cy="39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ko" sz="1300"/>
              <a:t>컬럼 정리</a:t>
            </a:r>
            <a:endParaRPr b="1" sz="13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83"/>
              <a:t>- 번호, 출하주, 상태, 개체번호(중복값 확인 후 삭제)</a:t>
            </a:r>
            <a:endParaRPr sz="1083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83"/>
              <a:t>- 결격사유 여부 컬럼 추가(상처 여부, 이모색 여부)</a:t>
            </a:r>
            <a:endParaRPr sz="1083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83"/>
              <a:t>- 범주형 데이터를 수치형으로 매핑</a:t>
            </a:r>
            <a:endParaRPr sz="1083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b="1" lang="ko" sz="1300"/>
              <a:t>이상치 처리</a:t>
            </a:r>
            <a:endParaRPr b="1" sz="13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83"/>
              <a:t>- 낙찰가 컬럼 만 원 단위로 통일</a:t>
            </a:r>
            <a:endParaRPr sz="1083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083"/>
              <a:t>- 낙찰가 0값 행 삭제</a:t>
            </a:r>
            <a:endParaRPr sz="1083"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b="1" lang="ko" sz="1300"/>
              <a:t>중복값 처리</a:t>
            </a:r>
            <a:endParaRPr b="1" sz="13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"/>
            <a:ext cx="9143999" cy="6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0" y="331800"/>
            <a:ext cx="9144000" cy="48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1"/>
          <p:cNvSpPr txBox="1"/>
          <p:nvPr>
            <p:ph type="title"/>
          </p:nvPr>
        </p:nvSpPr>
        <p:spPr>
          <a:xfrm>
            <a:off x="0" y="0"/>
            <a:ext cx="91440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rgbClr val="41485A"/>
                </a:solidFill>
              </a:rPr>
              <a:t>▣ </a:t>
            </a:r>
            <a:r>
              <a:rPr b="1" lang="ko" sz="1700" u="sng">
                <a:solidFill>
                  <a:srgbClr val="41485A"/>
                </a:solidFill>
              </a:rPr>
              <a:t>Pairplot</a:t>
            </a:r>
            <a:endParaRPr b="1" sz="1700" u="sng">
              <a:solidFill>
                <a:srgbClr val="41485A"/>
              </a:solidFill>
            </a:endParaRPr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1013" y="690625"/>
            <a:ext cx="4621971" cy="437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